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60" r:id="rId3"/>
    <p:sldId id="262" r:id="rId4"/>
    <p:sldId id="263" r:id="rId5"/>
    <p:sldId id="274" r:id="rId6"/>
    <p:sldId id="267" r:id="rId7"/>
    <p:sldId id="268" r:id="rId8"/>
    <p:sldId id="264" r:id="rId9"/>
    <p:sldId id="273" r:id="rId10"/>
    <p:sldId id="269" r:id="rId11"/>
    <p:sldId id="270" r:id="rId12"/>
    <p:sldId id="271" r:id="rId13"/>
    <p:sldId id="272" r:id="rId14"/>
    <p:sldId id="26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9"/>
  </p:normalViewPr>
  <p:slideViewPr>
    <p:cSldViewPr>
      <p:cViewPr varScale="1">
        <p:scale>
          <a:sx n="108" d="100"/>
          <a:sy n="108" d="100"/>
        </p:scale>
        <p:origin x="1760"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29C5F8-73F3-48B3-A7A4-3A0CA219034E}" type="datetimeFigureOut">
              <a:rPr lang="en-GB" smtClean="0"/>
              <a:pPr/>
              <a:t>20/03/2016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F1EA5-CD45-43DF-82E4-D96C0C631D6B}" type="slidenum">
              <a:rPr lang="en-GB" smtClean="0"/>
              <a:pPr/>
              <a:t>‹#›</a:t>
            </a:fld>
            <a:endParaRPr lang="en-GB"/>
          </a:p>
        </p:txBody>
      </p:sp>
    </p:spTree>
    <p:extLst>
      <p:ext uri="{BB962C8B-B14F-4D97-AF65-F5344CB8AC3E}">
        <p14:creationId xmlns:p14="http://schemas.microsoft.com/office/powerpoint/2010/main" val="1442436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Discuss ‘did u know’. How fast technology changing.</a:t>
            </a:r>
            <a:r>
              <a:rPr lang="en-GB" baseline="0" dirty="0" smtClean="0"/>
              <a:t> World without mobiles, sat </a:t>
            </a:r>
            <a:r>
              <a:rPr lang="en-GB" baseline="0" dirty="0" err="1" smtClean="0"/>
              <a:t>nav</a:t>
            </a:r>
            <a:r>
              <a:rPr lang="en-GB" baseline="0" dirty="0" smtClean="0"/>
              <a:t>, sky, games consoles. What technology developments over the next decade?</a:t>
            </a:r>
          </a:p>
          <a:p>
            <a:r>
              <a:rPr lang="en-GB" baseline="0" dirty="0" smtClean="0"/>
              <a:t>Differences in the room – technological skills</a:t>
            </a:r>
          </a:p>
          <a:p>
            <a:r>
              <a:rPr lang="en-GB" baseline="0" dirty="0" smtClean="0"/>
              <a:t>Share data. </a:t>
            </a:r>
          </a:p>
          <a:p>
            <a:r>
              <a:rPr lang="en-GB" baseline="0" dirty="0" smtClean="0"/>
              <a:t>Show I phone clip. Imagine what this 2 year old can do with technology once they are at school. </a:t>
            </a:r>
          </a:p>
          <a:p>
            <a:r>
              <a:rPr lang="en-GB" baseline="0" dirty="0" smtClean="0"/>
              <a:t>Are u surprised what skills your child has developed already? Do you know what they can do/ skills they have?</a:t>
            </a:r>
          </a:p>
          <a:p>
            <a:r>
              <a:rPr lang="en-GB" baseline="0" dirty="0" smtClean="0"/>
              <a:t>ICT not all about technology</a:t>
            </a:r>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2</a:t>
            </a:fld>
            <a:endParaRPr lang="en-GB"/>
          </a:p>
        </p:txBody>
      </p:sp>
    </p:spTree>
    <p:extLst>
      <p:ext uri="{BB962C8B-B14F-4D97-AF65-F5344CB8AC3E}">
        <p14:creationId xmlns:p14="http://schemas.microsoft.com/office/powerpoint/2010/main" val="92978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Douglas Adams (author of Hitchhiker’s guide to the galaxy) wrote an essay ‘how to stop worrying and learn to love the internet’. He observed that our attitude to technology is determined by the age at which we first encounter it.</a:t>
            </a:r>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3</a:t>
            </a:fld>
            <a:endParaRPr lang="en-GB"/>
          </a:p>
        </p:txBody>
      </p:sp>
    </p:spTree>
    <p:extLst>
      <p:ext uri="{BB962C8B-B14F-4D97-AF65-F5344CB8AC3E}">
        <p14:creationId xmlns:p14="http://schemas.microsoft.com/office/powerpoint/2010/main" val="1461559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Is this a behaviour u recognise? In yourself? Grandparents?</a:t>
            </a:r>
          </a:p>
          <a:p>
            <a:r>
              <a:rPr lang="en-GB" dirty="0" smtClean="0"/>
              <a:t>Example mobile phones?</a:t>
            </a:r>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4</a:t>
            </a:fld>
            <a:endParaRPr lang="en-GB"/>
          </a:p>
        </p:txBody>
      </p:sp>
    </p:spTree>
    <p:extLst>
      <p:ext uri="{BB962C8B-B14F-4D97-AF65-F5344CB8AC3E}">
        <p14:creationId xmlns:p14="http://schemas.microsoft.com/office/powerpoint/2010/main" val="1504427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Parents use for e-mail or web research</a:t>
            </a:r>
          </a:p>
          <a:p>
            <a:r>
              <a:rPr lang="en-GB" dirty="0" smtClean="0"/>
              <a:t>Young people – interactive</a:t>
            </a:r>
            <a:r>
              <a:rPr lang="en-GB" baseline="0" dirty="0" smtClean="0"/>
              <a:t> chat, IM, music, games, blog</a:t>
            </a:r>
          </a:p>
          <a:p>
            <a:r>
              <a:rPr lang="en-GB" baseline="0" dirty="0" smtClean="0"/>
              <a:t>Adults mostly download and young people upload (contribute to info online)</a:t>
            </a:r>
          </a:p>
          <a:p>
            <a:endParaRPr lang="en-GB" baseline="0" dirty="0" smtClean="0"/>
          </a:p>
          <a:p>
            <a:r>
              <a:rPr lang="en-GB" baseline="0" dirty="0" smtClean="0"/>
              <a:t>Internet now more interactive and personal. E.g. Newspaper interact podcasts, blog etc</a:t>
            </a:r>
          </a:p>
          <a:p>
            <a:endParaRPr lang="en-GB" baseline="0" dirty="0" smtClean="0"/>
          </a:p>
          <a:p>
            <a:r>
              <a:rPr lang="en-GB" baseline="0" dirty="0" smtClean="0"/>
              <a:t>Discover, connect &amp; create</a:t>
            </a:r>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6</a:t>
            </a:fld>
            <a:endParaRPr lang="en-GB"/>
          </a:p>
        </p:txBody>
      </p:sp>
    </p:spTree>
    <p:extLst>
      <p:ext uri="{BB962C8B-B14F-4D97-AF65-F5344CB8AC3E}">
        <p14:creationId xmlns:p14="http://schemas.microsoft.com/office/powerpoint/2010/main" val="440969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Signing up for things –commercial risks</a:t>
            </a:r>
          </a:p>
          <a:p>
            <a:r>
              <a:rPr lang="en-GB" dirty="0" err="1" smtClean="0"/>
              <a:t>Cyberbulling</a:t>
            </a:r>
            <a:r>
              <a:rPr lang="en-GB" dirty="0" smtClean="0"/>
              <a:t> –</a:t>
            </a:r>
            <a:r>
              <a:rPr lang="en-GB" baseline="0" dirty="0" smtClean="0"/>
              <a:t> harassment, peer communication/exclusions, manipulation, threats. Can have bigger impact – bigger audience. Easier for coward</a:t>
            </a:r>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7</a:t>
            </a:fld>
            <a:endParaRPr lang="en-GB"/>
          </a:p>
        </p:txBody>
      </p:sp>
    </p:spTree>
    <p:extLst>
      <p:ext uri="{BB962C8B-B14F-4D97-AF65-F5344CB8AC3E}">
        <p14:creationId xmlns:p14="http://schemas.microsoft.com/office/powerpoint/2010/main" val="411749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Must transfer offline wisdom into the online world</a:t>
            </a:r>
          </a:p>
          <a:p>
            <a:r>
              <a:rPr lang="en-GB" dirty="0" smtClean="0"/>
              <a:t>Don’t need instruction manual</a:t>
            </a:r>
          </a:p>
          <a:p>
            <a:endParaRPr lang="en-GB" dirty="0" smtClean="0"/>
          </a:p>
          <a:p>
            <a:r>
              <a:rPr lang="en-GB" dirty="0" smtClean="0"/>
              <a:t>Ensure use safely and </a:t>
            </a:r>
            <a:r>
              <a:rPr lang="en-GB" dirty="0" err="1" smtClean="0"/>
              <a:t>responsibily</a:t>
            </a:r>
            <a:endParaRPr lang="en-GB" dirty="0" smtClean="0"/>
          </a:p>
          <a:p>
            <a:r>
              <a:rPr lang="en-GB" dirty="0" smtClean="0"/>
              <a:t>Make safe  </a:t>
            </a:r>
            <a:r>
              <a:rPr lang="en-GB" dirty="0" err="1" smtClean="0"/>
              <a:t>descisons</a:t>
            </a:r>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8</a:t>
            </a:fld>
            <a:endParaRPr lang="en-GB"/>
          </a:p>
        </p:txBody>
      </p:sp>
    </p:spTree>
    <p:extLst>
      <p:ext uri="{BB962C8B-B14F-4D97-AF65-F5344CB8AC3E}">
        <p14:creationId xmlns:p14="http://schemas.microsoft.com/office/powerpoint/2010/main" val="1078695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Keep safe by being careful not to give out personal information when you’re chatting or posting online. Personal information includes your email address,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(Accepting emails, IM messages, or opening files, pictures or texts from people you don’t know or trust can lead to problems – they may contain viruses or nasty messages!)phone number and password).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(Meeting someone you have only been in touch with online can be dangerous. Only do so with your parents’ or carers’ permission and even then only when they can be present. Remember online friends are still strangers even if you have been talking to them for a long time).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Not everything</a:t>
            </a:r>
            <a:r>
              <a:rPr lang="en-GB" sz="1200" baseline="0" dirty="0" smtClean="0"/>
              <a:t> is true. </a:t>
            </a:r>
            <a:r>
              <a:rPr lang="en-GB" sz="1200" dirty="0" smtClean="0"/>
              <a:t>(Someone online might lie about who they are and information on the internet may not be true. Always check information with other websites, books or someone who knows. If you like chatting online it’s best to only chat to your real world friends and family)</a:t>
            </a:r>
            <a:r>
              <a:rPr lang="en-GB"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(Tell your parent, carer or a trusted adult if someone or something makes you feel uncomfortable or worried, or if you or someone you know is being bullied online).</a:t>
            </a:r>
          </a:p>
          <a:p>
            <a:endParaRPr lang="en-GB" dirty="0"/>
          </a:p>
        </p:txBody>
      </p:sp>
      <p:sp>
        <p:nvSpPr>
          <p:cNvPr id="4" name="Slide Number Placeholder 3"/>
          <p:cNvSpPr>
            <a:spLocks noGrp="1"/>
          </p:cNvSpPr>
          <p:nvPr>
            <p:ph type="sldNum" sz="quarter" idx="10"/>
          </p:nvPr>
        </p:nvSpPr>
        <p:spPr/>
        <p:txBody>
          <a:bodyPr/>
          <a:lstStyle/>
          <a:p>
            <a:fld id="{7D1F1EA5-CD45-43DF-82E4-D96C0C631D6B}" type="slidenum">
              <a:rPr lang="en-GB" smtClean="0"/>
              <a:pPr/>
              <a:t>9</a:t>
            </a:fld>
            <a:endParaRPr lang="en-GB"/>
          </a:p>
        </p:txBody>
      </p:sp>
    </p:spTree>
    <p:extLst>
      <p:ext uri="{BB962C8B-B14F-4D97-AF65-F5344CB8AC3E}">
        <p14:creationId xmlns:p14="http://schemas.microsoft.com/office/powerpoint/2010/main" val="578034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E3D3A7A-13E8-407B-9956-BA345FCFD312}" type="datetimeFigureOut">
              <a:rPr lang="en-GB" smtClean="0"/>
              <a:pPr/>
              <a:t>20/03/2016</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4731D54-B026-4827-ADE7-DC90BF0648B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4731D54-B026-4827-ADE7-DC90BF0648B2}"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4731D54-B026-4827-ADE7-DC90BF0648B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4731D54-B026-4827-ADE7-DC90BF0648B2}"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04731D54-B026-4827-ADE7-DC90BF0648B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04731D54-B026-4827-ADE7-DC90BF0648B2}"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04731D54-B026-4827-ADE7-DC90BF0648B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E3D3A7A-13E8-407B-9956-BA345FCFD312}" type="datetimeFigureOut">
              <a:rPr lang="en-GB" smtClean="0"/>
              <a:pPr/>
              <a:t>20/03/2016</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04731D54-B026-4827-ADE7-DC90BF0648B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E3D3A7A-13E8-407B-9956-BA345FCFD312}" type="datetimeFigureOut">
              <a:rPr lang="en-GB" smtClean="0"/>
              <a:pPr/>
              <a:t>20/03/2016</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4731D54-B026-4827-ADE7-DC90BF0648B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4731D54-B026-4827-ADE7-DC90BF0648B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E3D3A7A-13E8-407B-9956-BA345FCFD312}" type="datetimeFigureOut">
              <a:rPr lang="en-GB" smtClean="0"/>
              <a:pPr/>
              <a:t>20/03/2016</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04731D54-B026-4827-ADE7-DC90BF0648B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E3D3A7A-13E8-407B-9956-BA345FCFD312}" type="datetimeFigureOut">
              <a:rPr lang="en-GB" smtClean="0"/>
              <a:pPr/>
              <a:t>20/03/2016</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4731D54-B026-4827-ADE7-DC90BF0648B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2.jpeg"/></Relationships>
</file>

<file path=ppt/slides/_rels/slide14.xml.rels><?xml version="1.0" encoding="UTF-8" standalone="yes"?>
<Relationships xmlns="http://schemas.openxmlformats.org/package/2006/relationships"><Relationship Id="rId11" Type="http://schemas.openxmlformats.org/officeDocument/2006/relationships/image" Target="../media/image17.jpeg"/><Relationship Id="rId12" Type="http://schemas.openxmlformats.org/officeDocument/2006/relationships/image" Target="../media/image18.jpeg"/><Relationship Id="rId13" Type="http://schemas.openxmlformats.org/officeDocument/2006/relationships/image" Target="../media/image2.jpeg"/><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hyperlink" Target="http://www.digizen.org/" TargetMode="External"/><Relationship Id="rId4" Type="http://schemas.openxmlformats.org/officeDocument/2006/relationships/image" Target="../media/image13.jpeg"/><Relationship Id="rId5" Type="http://schemas.openxmlformats.org/officeDocument/2006/relationships/hyperlink" Target="http://www.childnet-int.org/downloads/parents-leaflet.pdf" TargetMode="External"/><Relationship Id="rId6" Type="http://schemas.openxmlformats.org/officeDocument/2006/relationships/image" Target="../media/image14.jpeg"/><Relationship Id="rId7" Type="http://schemas.openxmlformats.org/officeDocument/2006/relationships/hyperlink" Target="http://www.childnet-int.org/downloads/musicLeaflet.pdf" TargetMode="External"/><Relationship Id="rId8" Type="http://schemas.openxmlformats.org/officeDocument/2006/relationships/image" Target="../media/image15.jpeg"/><Relationship Id="rId9" Type="http://schemas.openxmlformats.org/officeDocument/2006/relationships/hyperlink" Target="http://www.childnet-int.org/downloads/blog_leaflet.pdf" TargetMode="External"/><Relationship Id="rId1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Information Communication &amp; Technology</a:t>
            </a:r>
            <a:endParaRPr lang="en-GB" dirty="0"/>
          </a:p>
        </p:txBody>
      </p:sp>
      <p:sp>
        <p:nvSpPr>
          <p:cNvPr id="3" name="Subtitle 2"/>
          <p:cNvSpPr>
            <a:spLocks noGrp="1"/>
          </p:cNvSpPr>
          <p:nvPr>
            <p:ph type="subTitle" idx="1"/>
          </p:nvPr>
        </p:nvSpPr>
        <p:spPr/>
        <p:txBody>
          <a:bodyPr>
            <a:normAutofit fontScale="92500" lnSpcReduction="20000"/>
          </a:bodyPr>
          <a:lstStyle/>
          <a:p>
            <a:r>
              <a:rPr lang="en-GB" dirty="0" smtClean="0"/>
              <a:t>Teaching pupils’ at </a:t>
            </a:r>
            <a:r>
              <a:rPr lang="en-GB" dirty="0" err="1" smtClean="0"/>
              <a:t>Bottesford</a:t>
            </a:r>
            <a:r>
              <a:rPr lang="en-GB" dirty="0" smtClean="0"/>
              <a:t> Infants</a:t>
            </a:r>
          </a:p>
          <a:p>
            <a:r>
              <a:rPr lang="en-GB" dirty="0" smtClean="0"/>
              <a:t>Miss Tinker &amp; Mrs Collins</a:t>
            </a:r>
          </a:p>
          <a:p>
            <a:r>
              <a:rPr lang="en-GB" dirty="0" smtClean="0"/>
              <a:t>March 2011</a:t>
            </a:r>
            <a:endParaRPr lang="en-GB" dirty="0"/>
          </a:p>
        </p:txBody>
      </p:sp>
      <p:pic>
        <p:nvPicPr>
          <p:cNvPr id="2050" name="Picture 2" descr="15048[1]"/>
          <p:cNvPicPr>
            <a:picLocks noChangeAspect="1" noChangeArrowheads="1"/>
          </p:cNvPicPr>
          <p:nvPr/>
        </p:nvPicPr>
        <p:blipFill>
          <a:blip r:embed="rId2" cstate="print"/>
          <a:srcRect/>
          <a:stretch>
            <a:fillRect/>
          </a:stretch>
        </p:blipFill>
        <p:spPr bwMode="auto">
          <a:xfrm>
            <a:off x="611560" y="5445224"/>
            <a:ext cx="1309687" cy="1160462"/>
          </a:xfrm>
          <a:prstGeom prst="rect">
            <a:avLst/>
          </a:prstGeom>
          <a:noFill/>
          <a:ln w="9525" algn="in">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Our technological world</a:t>
            </a:r>
          </a:p>
          <a:p>
            <a:r>
              <a:rPr lang="en-GB" dirty="0" smtClean="0"/>
              <a:t>What is ICT?</a:t>
            </a:r>
          </a:p>
          <a:p>
            <a:r>
              <a:rPr lang="en-GB" dirty="0" smtClean="0"/>
              <a:t>What will my child learn?</a:t>
            </a:r>
          </a:p>
          <a:p>
            <a:r>
              <a:rPr lang="en-GB" dirty="0" smtClean="0"/>
              <a:t>Why will my child learn this?</a:t>
            </a:r>
          </a:p>
          <a:p>
            <a:r>
              <a:rPr lang="en-GB" dirty="0" smtClean="0"/>
              <a:t>Why is the internet so important?</a:t>
            </a:r>
          </a:p>
          <a:p>
            <a:r>
              <a:rPr lang="en-GB" dirty="0" smtClean="0"/>
              <a:t>How to keep children safe on the computer</a:t>
            </a:r>
          </a:p>
          <a:p>
            <a:r>
              <a:rPr lang="en-GB" dirty="0" smtClean="0"/>
              <a:t>Time in the classroom</a:t>
            </a:r>
            <a:endParaRPr lang="en-GB" dirty="0"/>
          </a:p>
        </p:txBody>
      </p:sp>
      <p:sp>
        <p:nvSpPr>
          <p:cNvPr id="3" name="Title 2"/>
          <p:cNvSpPr>
            <a:spLocks noGrp="1"/>
          </p:cNvSpPr>
          <p:nvPr>
            <p:ph type="title"/>
          </p:nvPr>
        </p:nvSpPr>
        <p:spPr/>
        <p:txBody>
          <a:bodyPr/>
          <a:lstStyle/>
          <a:p>
            <a:r>
              <a:rPr lang="en-GB" dirty="0" smtClean="0"/>
              <a:t>Agenda</a:t>
            </a:r>
            <a:endParaRPr lang="en-GB" dirty="0"/>
          </a:p>
        </p:txBody>
      </p:sp>
      <p:pic>
        <p:nvPicPr>
          <p:cNvPr id="4" name="Picture 2" descr="15048[1]"/>
          <p:cNvPicPr>
            <a:picLocks noChangeAspect="1" noChangeArrowheads="1"/>
          </p:cNvPicPr>
          <p:nvPr/>
        </p:nvPicPr>
        <p:blipFill>
          <a:blip r:embed="rId3" cstate="print"/>
          <a:srcRect/>
          <a:stretch>
            <a:fillRect/>
          </a:stretch>
        </p:blipFill>
        <p:spPr bwMode="auto">
          <a:xfrm>
            <a:off x="611560" y="5445224"/>
            <a:ext cx="1309687" cy="1160462"/>
          </a:xfrm>
          <a:prstGeom prst="rect">
            <a:avLst/>
          </a:prstGeom>
          <a:noFill/>
          <a:ln w="9525" algn="in">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2290266"/>
          </a:xfrm>
        </p:spPr>
        <p:txBody>
          <a:bodyPr>
            <a:normAutofit fontScale="90000"/>
          </a:bodyPr>
          <a:lstStyle/>
          <a:p>
            <a:pPr algn="just"/>
            <a:r>
              <a:rPr lang="en-US" sz="3600" dirty="0" smtClean="0">
                <a:latin typeface="Trebuchet MS" pitchFamily="34" charset="0"/>
              </a:rPr>
              <a:t>Anything that gets invented between then and before you turn thirty is incredibly exciting and creative and with any luck you can make a career out of it;</a:t>
            </a:r>
            <a:r>
              <a:rPr lang="en-US" sz="4400" dirty="0" smtClean="0">
                <a:latin typeface="Trebuchet MS" pitchFamily="34" charset="0"/>
              </a:rPr>
              <a:t/>
            </a:r>
            <a:br>
              <a:rPr lang="en-US" sz="4400" dirty="0" smtClean="0">
                <a:latin typeface="Trebuchet MS" pitchFamily="34" charset="0"/>
              </a:rPr>
            </a:br>
            <a:endParaRPr lang="en-GB" dirty="0"/>
          </a:p>
        </p:txBody>
      </p:sp>
      <p:pic>
        <p:nvPicPr>
          <p:cNvPr id="4" name="Picture 4" descr="Japan (Jan 2004) 018"/>
          <p:cNvPicPr>
            <a:picLocks noGrp="1" noChangeAspect="1" noChangeArrowheads="1"/>
          </p:cNvPicPr>
          <p:nvPr>
            <p:ph idx="1"/>
          </p:nvPr>
        </p:nvPicPr>
        <p:blipFill>
          <a:blip r:embed="rId3" cstate="print"/>
          <a:srcRect/>
          <a:stretch>
            <a:fillRect/>
          </a:stretch>
        </p:blipFill>
        <p:spPr>
          <a:xfrm>
            <a:off x="2411760" y="2492896"/>
            <a:ext cx="4463935" cy="3350029"/>
          </a:xfrm>
          <a:noFill/>
        </p:spPr>
      </p:pic>
      <p:pic>
        <p:nvPicPr>
          <p:cNvPr id="5" name="Picture 2" descr="15048[1]"/>
          <p:cNvPicPr>
            <a:picLocks noChangeAspect="1" noChangeArrowheads="1"/>
          </p:cNvPicPr>
          <p:nvPr/>
        </p:nvPicPr>
        <p:blipFill>
          <a:blip r:embed="rId4" cstate="print"/>
          <a:srcRect/>
          <a:stretch>
            <a:fillRect/>
          </a:stretch>
        </p:blipFill>
        <p:spPr bwMode="auto">
          <a:xfrm>
            <a:off x="611560" y="5445224"/>
            <a:ext cx="1309687" cy="1160462"/>
          </a:xfrm>
          <a:prstGeom prst="rect">
            <a:avLst/>
          </a:prstGeom>
          <a:noFill/>
          <a:ln w="9525" algn="in">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t>
            </a:r>
            <a:endParaRPr lang="en-GB" dirty="0"/>
          </a:p>
        </p:txBody>
      </p:sp>
      <p:pic>
        <p:nvPicPr>
          <p:cNvPr id="4" name="Picture 4" descr="New photo for Benefits section family"/>
          <p:cNvPicPr>
            <a:picLocks noGrp="1" noChangeAspect="1" noChangeArrowheads="1"/>
          </p:cNvPicPr>
          <p:nvPr>
            <p:ph idx="1"/>
          </p:nvPr>
        </p:nvPicPr>
        <p:blipFill>
          <a:blip r:embed="rId3" cstate="print"/>
          <a:srcRect/>
          <a:stretch>
            <a:fillRect/>
          </a:stretch>
        </p:blipFill>
        <p:spPr bwMode="auto">
          <a:xfrm>
            <a:off x="323528" y="1484784"/>
            <a:ext cx="3344917" cy="4525962"/>
          </a:xfrm>
          <a:prstGeom prst="rect">
            <a:avLst/>
          </a:prstGeom>
          <a:noFill/>
          <a:ln w="9525">
            <a:noFill/>
            <a:miter lim="800000"/>
            <a:headEnd/>
            <a:tailEnd/>
          </a:ln>
        </p:spPr>
      </p:pic>
      <p:sp>
        <p:nvSpPr>
          <p:cNvPr id="5" name="Rectangle 4"/>
          <p:cNvSpPr/>
          <p:nvPr/>
        </p:nvSpPr>
        <p:spPr>
          <a:xfrm>
            <a:off x="3923928" y="1916832"/>
            <a:ext cx="4752528" cy="4832092"/>
          </a:xfrm>
          <a:prstGeom prst="rect">
            <a:avLst/>
          </a:prstGeom>
        </p:spPr>
        <p:txBody>
          <a:bodyPr wrap="square">
            <a:spAutoFit/>
          </a:bodyPr>
          <a:lstStyle/>
          <a:p>
            <a:r>
              <a:rPr lang="en-US" sz="2800" b="1" dirty="0" smtClean="0">
                <a:latin typeface="Trebuchet MS" pitchFamily="34" charset="0"/>
              </a:rPr>
              <a:t>Anything that gets invented after you’re thirty is against the natural order of things and the beginning of the end of </a:t>
            </a:r>
            <a:r>
              <a:rPr lang="en-US" sz="2800" b="1" dirty="0" err="1" smtClean="0">
                <a:latin typeface="Trebuchet MS" pitchFamily="34" charset="0"/>
              </a:rPr>
              <a:t>civilisation</a:t>
            </a:r>
            <a:r>
              <a:rPr lang="en-US" sz="2800" b="1" dirty="0" smtClean="0">
                <a:latin typeface="Trebuchet MS" pitchFamily="34" charset="0"/>
              </a:rPr>
              <a:t> as we know it …until it’s been around for about ten years when it gradually turns out to be alright really.”  </a:t>
            </a:r>
          </a:p>
          <a:p>
            <a:pPr algn="r"/>
            <a:r>
              <a:rPr lang="en-US" sz="2800" b="1" dirty="0" smtClean="0">
                <a:latin typeface="Trebuchet MS" pitchFamily="34" charset="0"/>
              </a:rPr>
              <a:t>Douglas Adams</a:t>
            </a:r>
            <a:endParaRPr lang="en-US" sz="2800" b="1" dirty="0">
              <a:latin typeface="Trebuchet MS" pitchFamily="34" charset="0"/>
            </a:endParaRPr>
          </a:p>
        </p:txBody>
      </p:sp>
      <p:pic>
        <p:nvPicPr>
          <p:cNvPr id="6" name="Picture 2" descr="15048[1]"/>
          <p:cNvPicPr>
            <a:picLocks noChangeAspect="1" noChangeArrowheads="1"/>
          </p:cNvPicPr>
          <p:nvPr/>
        </p:nvPicPr>
        <p:blipFill>
          <a:blip r:embed="rId4" cstate="print"/>
          <a:srcRect/>
          <a:stretch>
            <a:fillRect/>
          </a:stretch>
        </p:blipFill>
        <p:spPr bwMode="auto">
          <a:xfrm>
            <a:off x="611560" y="5445224"/>
            <a:ext cx="1309687" cy="1160462"/>
          </a:xfrm>
          <a:prstGeom prst="rect">
            <a:avLst/>
          </a:prstGeom>
          <a:noFill/>
          <a:ln w="9525" algn="in">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“Helping to make the internet a great and safe place for children”</a:t>
            </a:r>
          </a:p>
          <a:p>
            <a:endParaRPr lang="en-GB" dirty="0" smtClean="0"/>
          </a:p>
          <a:p>
            <a:r>
              <a:rPr lang="en-GB" dirty="0" smtClean="0"/>
              <a:t>Promote the positive</a:t>
            </a:r>
          </a:p>
          <a:p>
            <a:r>
              <a:rPr lang="en-GB" dirty="0" smtClean="0"/>
              <a:t>Respond to the negative</a:t>
            </a:r>
            <a:endParaRPr lang="en-GB" dirty="0"/>
          </a:p>
        </p:txBody>
      </p:sp>
      <p:sp>
        <p:nvSpPr>
          <p:cNvPr id="3" name="Title 2"/>
          <p:cNvSpPr>
            <a:spLocks noGrp="1"/>
          </p:cNvSpPr>
          <p:nvPr>
            <p:ph type="title"/>
          </p:nvPr>
        </p:nvSpPr>
        <p:spPr/>
        <p:txBody>
          <a:bodyPr/>
          <a:lstStyle/>
          <a:p>
            <a:r>
              <a:rPr lang="en-GB" dirty="0" smtClean="0"/>
              <a:t>Aim:</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nSpc>
                <a:spcPct val="90000"/>
              </a:lnSpc>
            </a:pPr>
            <a:r>
              <a:rPr lang="en-GB" sz="2800" dirty="0" smtClean="0">
                <a:solidFill>
                  <a:srgbClr val="5F5F5F"/>
                </a:solidFill>
              </a:rPr>
              <a:t>Educational games and programmes</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Research information </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The opportunity to communicate with people from all around the world </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The opportunity to share resources and ideas with people that have the same interests </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Shopping around the world without leaving your computer </a:t>
            </a:r>
          </a:p>
          <a:p>
            <a:endParaRPr lang="en-GB" dirty="0"/>
          </a:p>
        </p:txBody>
      </p:sp>
      <p:sp>
        <p:nvSpPr>
          <p:cNvPr id="3" name="Title 2"/>
          <p:cNvSpPr>
            <a:spLocks noGrp="1"/>
          </p:cNvSpPr>
          <p:nvPr>
            <p:ph type="title"/>
          </p:nvPr>
        </p:nvSpPr>
        <p:spPr/>
        <p:txBody>
          <a:bodyPr/>
          <a:lstStyle/>
          <a:p>
            <a:r>
              <a:rPr lang="en-GB" sz="4400" dirty="0" smtClean="0">
                <a:solidFill>
                  <a:srgbClr val="5F5F5F"/>
                </a:solidFill>
              </a:rPr>
              <a:t>Benefits of the internet</a:t>
            </a:r>
            <a:endParaRPr lang="en-GB" dirty="0"/>
          </a:p>
        </p:txBody>
      </p:sp>
      <p:pic>
        <p:nvPicPr>
          <p:cNvPr id="4" name="Picture 2" descr="15048[1]"/>
          <p:cNvPicPr>
            <a:picLocks noChangeAspect="1" noChangeArrowheads="1"/>
          </p:cNvPicPr>
          <p:nvPr/>
        </p:nvPicPr>
        <p:blipFill>
          <a:blip r:embed="rId3" cstate="print"/>
          <a:srcRect/>
          <a:stretch>
            <a:fillRect/>
          </a:stretch>
        </p:blipFill>
        <p:spPr bwMode="auto">
          <a:xfrm>
            <a:off x="179512" y="5697538"/>
            <a:ext cx="1309687" cy="1160462"/>
          </a:xfrm>
          <a:prstGeom prst="rect">
            <a:avLst/>
          </a:prstGeom>
          <a:noFill/>
          <a:ln w="9525" algn="in">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nSpc>
                <a:spcPct val="90000"/>
              </a:lnSpc>
            </a:pPr>
            <a:r>
              <a:rPr lang="en-GB" sz="2800" dirty="0" smtClean="0">
                <a:solidFill>
                  <a:srgbClr val="5F5F5F"/>
                </a:solidFill>
              </a:rPr>
              <a:t>Paedophiles use the internet to meet young people</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People lying to others online</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Bullying using the internet (</a:t>
            </a:r>
            <a:r>
              <a:rPr lang="en-GB" sz="2800" dirty="0" err="1" smtClean="0">
                <a:solidFill>
                  <a:srgbClr val="5F5F5F"/>
                </a:solidFill>
              </a:rPr>
              <a:t>Cyberbulling</a:t>
            </a:r>
            <a:r>
              <a:rPr lang="en-GB" sz="2800" dirty="0" smtClean="0">
                <a:solidFill>
                  <a:srgbClr val="5F5F5F"/>
                </a:solidFill>
              </a:rPr>
              <a:t>)</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Seeing inappropriate images and material</a:t>
            </a:r>
          </a:p>
          <a:p>
            <a:pPr>
              <a:lnSpc>
                <a:spcPct val="90000"/>
              </a:lnSpc>
              <a:buNone/>
            </a:pPr>
            <a:endParaRPr lang="en-GB" sz="2800" dirty="0" smtClean="0">
              <a:solidFill>
                <a:srgbClr val="5F5F5F"/>
              </a:solidFill>
            </a:endParaRPr>
          </a:p>
          <a:p>
            <a:pPr>
              <a:lnSpc>
                <a:spcPct val="90000"/>
              </a:lnSpc>
            </a:pPr>
            <a:r>
              <a:rPr lang="en-GB" sz="2800" dirty="0" smtClean="0">
                <a:solidFill>
                  <a:srgbClr val="5F5F5F"/>
                </a:solidFill>
              </a:rPr>
              <a:t>Viruses and pop ups</a:t>
            </a:r>
          </a:p>
          <a:p>
            <a:endParaRPr lang="en-GB" dirty="0"/>
          </a:p>
        </p:txBody>
      </p:sp>
      <p:sp>
        <p:nvSpPr>
          <p:cNvPr id="3" name="Title 2"/>
          <p:cNvSpPr>
            <a:spLocks noGrp="1"/>
          </p:cNvSpPr>
          <p:nvPr>
            <p:ph type="title"/>
          </p:nvPr>
        </p:nvSpPr>
        <p:spPr/>
        <p:txBody>
          <a:bodyPr/>
          <a:lstStyle/>
          <a:p>
            <a:r>
              <a:rPr lang="en-GB" sz="4400" dirty="0" smtClean="0">
                <a:solidFill>
                  <a:srgbClr val="5F5F5F"/>
                </a:solidFill>
              </a:rPr>
              <a:t>Risks of using the internet</a:t>
            </a:r>
            <a:endParaRPr lang="en-GB" dirty="0"/>
          </a:p>
        </p:txBody>
      </p:sp>
      <p:pic>
        <p:nvPicPr>
          <p:cNvPr id="4" name="Picture 2" descr="15048[1]"/>
          <p:cNvPicPr>
            <a:picLocks noChangeAspect="1" noChangeArrowheads="1"/>
          </p:cNvPicPr>
          <p:nvPr/>
        </p:nvPicPr>
        <p:blipFill>
          <a:blip r:embed="rId3" cstate="print"/>
          <a:srcRect/>
          <a:stretch>
            <a:fillRect/>
          </a:stretch>
        </p:blipFill>
        <p:spPr bwMode="auto">
          <a:xfrm>
            <a:off x="0" y="5697538"/>
            <a:ext cx="1309687" cy="1160462"/>
          </a:xfrm>
          <a:prstGeom prst="rect">
            <a:avLst/>
          </a:prstGeom>
          <a:noFill/>
          <a:ln w="9525" algn="in">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Knowledge vs. Wisdom</a:t>
            </a:r>
            <a:endParaRPr lang="en-GB" dirty="0"/>
          </a:p>
        </p:txBody>
      </p:sp>
      <p:grpSp>
        <p:nvGrpSpPr>
          <p:cNvPr id="4" name="Group 7"/>
          <p:cNvGrpSpPr>
            <a:grpSpLocks noGrp="1"/>
          </p:cNvGrpSpPr>
          <p:nvPr/>
        </p:nvGrpSpPr>
        <p:grpSpPr bwMode="auto">
          <a:xfrm>
            <a:off x="457200" y="1267942"/>
            <a:ext cx="3610744" cy="4681337"/>
            <a:chOff x="480" y="890"/>
            <a:chExt cx="1632" cy="1679"/>
          </a:xfrm>
        </p:grpSpPr>
        <p:sp>
          <p:nvSpPr>
            <p:cNvPr id="5" name="Rectangle 8"/>
            <p:cNvSpPr>
              <a:spLocks noChangeArrowheads="1"/>
            </p:cNvSpPr>
            <p:nvPr/>
          </p:nvSpPr>
          <p:spPr bwMode="auto">
            <a:xfrm>
              <a:off x="480" y="890"/>
              <a:ext cx="1632" cy="648"/>
            </a:xfrm>
            <a:prstGeom prst="rect">
              <a:avLst/>
            </a:prstGeom>
            <a:noFill/>
            <a:ln w="9525">
              <a:noFill/>
              <a:miter lim="800000"/>
              <a:headEnd/>
              <a:tailEnd/>
            </a:ln>
          </p:spPr>
          <p:txBody>
            <a:bodyPr lIns="92075" tIns="46038" rIns="92075" bIns="46038" anchor="b"/>
            <a:lstStyle/>
            <a:p>
              <a:pPr algn="ctr" eaLnBrk="0" hangingPunct="0">
                <a:lnSpc>
                  <a:spcPct val="85000"/>
                </a:lnSpc>
                <a:buClr>
                  <a:srgbClr val="F78C3B"/>
                </a:buClr>
                <a:buFont typeface="Wingdings" pitchFamily="2" charset="2"/>
                <a:buNone/>
                <a:tabLst>
                  <a:tab pos="334963" algn="l"/>
                </a:tabLst>
              </a:pPr>
              <a:r>
                <a:rPr lang="en-GB" sz="2400" b="1" dirty="0">
                  <a:latin typeface="Trebuchet MS" pitchFamily="34" charset="0"/>
                </a:rPr>
                <a:t>KNOWLEDGE   </a:t>
              </a:r>
            </a:p>
            <a:p>
              <a:pPr eaLnBrk="0" hangingPunct="0">
                <a:lnSpc>
                  <a:spcPct val="85000"/>
                </a:lnSpc>
                <a:buClr>
                  <a:srgbClr val="F78C3B"/>
                </a:buClr>
                <a:buFont typeface="Wingdings" pitchFamily="2" charset="2"/>
                <a:buNone/>
                <a:tabLst>
                  <a:tab pos="334963" algn="l"/>
                </a:tabLst>
              </a:pPr>
              <a:endParaRPr lang="en-GB" sz="2400" b="1" dirty="0">
                <a:latin typeface="Trebuchet MS" pitchFamily="34" charset="0"/>
              </a:endParaRPr>
            </a:p>
            <a:p>
              <a:pPr algn="ctr" eaLnBrk="0" hangingPunct="0">
                <a:lnSpc>
                  <a:spcPct val="85000"/>
                </a:lnSpc>
                <a:buClr>
                  <a:srgbClr val="F78C3B"/>
                </a:buClr>
                <a:buFont typeface="Wingdings" pitchFamily="2" charset="2"/>
                <a:buNone/>
                <a:tabLst>
                  <a:tab pos="334963" algn="l"/>
                </a:tabLst>
              </a:pPr>
              <a:r>
                <a:rPr lang="en-GB" sz="2000" dirty="0">
                  <a:latin typeface="Trebuchet MS" pitchFamily="34" charset="0"/>
                </a:rPr>
                <a:t>Many children pick up technology quicker! </a:t>
              </a:r>
            </a:p>
          </p:txBody>
        </p:sp>
        <p:pic>
          <p:nvPicPr>
            <p:cNvPr id="6" name="Picture 9" descr="computer"/>
            <p:cNvPicPr>
              <a:picLocks noChangeAspect="1" noChangeArrowheads="1"/>
            </p:cNvPicPr>
            <p:nvPr/>
          </p:nvPicPr>
          <p:blipFill>
            <a:blip r:embed="rId3" cstate="print"/>
            <a:srcRect/>
            <a:stretch>
              <a:fillRect/>
            </a:stretch>
          </p:blipFill>
          <p:spPr bwMode="auto">
            <a:xfrm>
              <a:off x="582" y="1669"/>
              <a:ext cx="1285" cy="900"/>
            </a:xfrm>
            <a:prstGeom prst="rect">
              <a:avLst/>
            </a:prstGeom>
            <a:noFill/>
            <a:ln w="12700">
              <a:noFill/>
              <a:miter lim="800000"/>
              <a:headEnd/>
              <a:tailEnd/>
            </a:ln>
          </p:spPr>
        </p:pic>
      </p:grpSp>
      <p:grpSp>
        <p:nvGrpSpPr>
          <p:cNvPr id="7" name="Group 4"/>
          <p:cNvGrpSpPr>
            <a:grpSpLocks/>
          </p:cNvGrpSpPr>
          <p:nvPr/>
        </p:nvGrpSpPr>
        <p:grpSpPr bwMode="auto">
          <a:xfrm>
            <a:off x="5580063" y="1628774"/>
            <a:ext cx="2514600" cy="4104481"/>
            <a:chOff x="3648" y="1052"/>
            <a:chExt cx="1584" cy="1972"/>
          </a:xfrm>
        </p:grpSpPr>
        <p:sp>
          <p:nvSpPr>
            <p:cNvPr id="8" name="Rectangle 5"/>
            <p:cNvSpPr>
              <a:spLocks noChangeArrowheads="1"/>
            </p:cNvSpPr>
            <p:nvPr/>
          </p:nvSpPr>
          <p:spPr bwMode="auto">
            <a:xfrm>
              <a:off x="3648" y="1052"/>
              <a:ext cx="1584" cy="916"/>
            </a:xfrm>
            <a:prstGeom prst="rect">
              <a:avLst/>
            </a:prstGeom>
            <a:noFill/>
            <a:ln w="9525">
              <a:noFill/>
              <a:miter lim="800000"/>
              <a:headEnd/>
              <a:tailEnd/>
            </a:ln>
          </p:spPr>
          <p:txBody>
            <a:bodyPr lIns="92075" tIns="46038" rIns="92075" bIns="46038" anchor="b"/>
            <a:lstStyle/>
            <a:p>
              <a:pPr algn="ctr" eaLnBrk="0" hangingPunct="0">
                <a:lnSpc>
                  <a:spcPct val="95000"/>
                </a:lnSpc>
                <a:buClr>
                  <a:srgbClr val="F78C3B"/>
                </a:buClr>
                <a:buFont typeface="Wingdings" pitchFamily="2" charset="2"/>
                <a:buNone/>
                <a:tabLst>
                  <a:tab pos="334963" algn="l"/>
                </a:tabLst>
              </a:pPr>
              <a:r>
                <a:rPr lang="en-GB" sz="2400" b="1">
                  <a:latin typeface="Trebuchet MS" pitchFamily="34" charset="0"/>
                </a:rPr>
                <a:t>WISDOM</a:t>
              </a:r>
            </a:p>
            <a:p>
              <a:pPr algn="ctr" eaLnBrk="0" hangingPunct="0">
                <a:lnSpc>
                  <a:spcPct val="85000"/>
                </a:lnSpc>
                <a:buClr>
                  <a:srgbClr val="F78C3B"/>
                </a:buClr>
                <a:buFont typeface="Wingdings" pitchFamily="2" charset="2"/>
                <a:buNone/>
                <a:tabLst>
                  <a:tab pos="334963" algn="l"/>
                </a:tabLst>
              </a:pPr>
              <a:endParaRPr lang="en-GB" sz="2000">
                <a:latin typeface="Trebuchet MS" pitchFamily="34" charset="0"/>
              </a:endParaRPr>
            </a:p>
            <a:p>
              <a:pPr algn="ctr" eaLnBrk="0" hangingPunct="0">
                <a:lnSpc>
                  <a:spcPct val="85000"/>
                </a:lnSpc>
                <a:buClr>
                  <a:srgbClr val="F78C3B"/>
                </a:buClr>
                <a:buFont typeface="Wingdings" pitchFamily="2" charset="2"/>
                <a:buNone/>
                <a:tabLst>
                  <a:tab pos="334963" algn="l"/>
                </a:tabLst>
              </a:pPr>
              <a:r>
                <a:rPr lang="en-GB" sz="2000">
                  <a:latin typeface="Trebuchet MS" pitchFamily="34" charset="0"/>
                </a:rPr>
                <a:t>Understanding how to behave in a virtual world</a:t>
              </a:r>
              <a:r>
                <a:rPr lang="en-GB" sz="2400" b="1">
                  <a:latin typeface="Trebuchet MS" pitchFamily="34" charset="0"/>
                </a:rPr>
                <a:t>   </a:t>
              </a:r>
              <a:endParaRPr lang="en-GB" sz="4000" b="1">
                <a:latin typeface="Trebuchet MS" pitchFamily="34" charset="0"/>
              </a:endParaRPr>
            </a:p>
          </p:txBody>
        </p:sp>
        <p:pic>
          <p:nvPicPr>
            <p:cNvPr id="9" name="Picture 6"/>
            <p:cNvPicPr>
              <a:picLocks noChangeAspect="1" noChangeArrowheads="1"/>
            </p:cNvPicPr>
            <p:nvPr/>
          </p:nvPicPr>
          <p:blipFill>
            <a:blip r:embed="rId4" cstate="print"/>
            <a:srcRect/>
            <a:stretch>
              <a:fillRect/>
            </a:stretch>
          </p:blipFill>
          <p:spPr bwMode="auto">
            <a:xfrm>
              <a:off x="3920" y="2146"/>
              <a:ext cx="1134" cy="878"/>
            </a:xfrm>
            <a:prstGeom prst="rect">
              <a:avLst/>
            </a:prstGeom>
            <a:noFill/>
            <a:ln w="12700">
              <a:noFill/>
              <a:miter lim="800000"/>
              <a:headEnd/>
              <a:tailEnd/>
            </a:ln>
          </p:spPr>
        </p:pic>
      </p:grpSp>
      <p:grpSp>
        <p:nvGrpSpPr>
          <p:cNvPr id="10" name="Group 10"/>
          <p:cNvGrpSpPr>
            <a:grpSpLocks/>
          </p:cNvGrpSpPr>
          <p:nvPr/>
        </p:nvGrpSpPr>
        <p:grpSpPr bwMode="auto">
          <a:xfrm>
            <a:off x="3995936" y="2780928"/>
            <a:ext cx="1593850" cy="673100"/>
            <a:chOff x="2304" y="1776"/>
            <a:chExt cx="1004" cy="424"/>
          </a:xfrm>
        </p:grpSpPr>
        <p:sp>
          <p:nvSpPr>
            <p:cNvPr id="11" name="AutoShape 11"/>
            <p:cNvSpPr>
              <a:spLocks noChangeArrowheads="1"/>
            </p:cNvSpPr>
            <p:nvPr/>
          </p:nvSpPr>
          <p:spPr bwMode="auto">
            <a:xfrm rot="5400000">
              <a:off x="2309" y="1771"/>
              <a:ext cx="424" cy="434"/>
            </a:xfrm>
            <a:prstGeom prst="downArrow">
              <a:avLst>
                <a:gd name="adj1" fmla="val 50000"/>
                <a:gd name="adj2" fmla="val 25590"/>
              </a:avLst>
            </a:prstGeom>
            <a:solidFill>
              <a:srgbClr val="FF6600"/>
            </a:solidFill>
            <a:ln w="9525">
              <a:noFill/>
              <a:miter lim="800000"/>
              <a:headEnd/>
              <a:tailEnd/>
            </a:ln>
          </p:spPr>
          <p:txBody>
            <a:bodyPr wrap="none" anchor="ctr"/>
            <a:lstStyle/>
            <a:p>
              <a:endParaRPr lang="en-US"/>
            </a:p>
          </p:txBody>
        </p:sp>
        <p:sp>
          <p:nvSpPr>
            <p:cNvPr id="12" name="AutoShape 12"/>
            <p:cNvSpPr>
              <a:spLocks noChangeArrowheads="1"/>
            </p:cNvSpPr>
            <p:nvPr/>
          </p:nvSpPr>
          <p:spPr bwMode="auto">
            <a:xfrm rot="-5400000">
              <a:off x="2879" y="1771"/>
              <a:ext cx="424" cy="434"/>
            </a:xfrm>
            <a:prstGeom prst="downArrow">
              <a:avLst>
                <a:gd name="adj1" fmla="val 50000"/>
                <a:gd name="adj2" fmla="val 25590"/>
              </a:avLst>
            </a:prstGeom>
            <a:solidFill>
              <a:srgbClr val="FF6600"/>
            </a:solidFill>
            <a:ln w="9525">
              <a:noFill/>
              <a:miter lim="800000"/>
              <a:headEnd/>
              <a:tailEnd/>
            </a:ln>
          </p:spPr>
          <p:txBody>
            <a:bodyPr wrap="none" anchor="ctr"/>
            <a:lstStyle/>
            <a:p>
              <a:endParaRPr lang="en-US"/>
            </a:p>
          </p:txBody>
        </p:sp>
      </p:grpSp>
      <p:pic>
        <p:nvPicPr>
          <p:cNvPr id="13" name="Picture 2" descr="15048[1]"/>
          <p:cNvPicPr>
            <a:picLocks noChangeAspect="1" noChangeArrowheads="1"/>
          </p:cNvPicPr>
          <p:nvPr/>
        </p:nvPicPr>
        <p:blipFill>
          <a:blip r:embed="rId5" cstate="print"/>
          <a:srcRect/>
          <a:stretch>
            <a:fillRect/>
          </a:stretch>
        </p:blipFill>
        <p:spPr bwMode="auto">
          <a:xfrm>
            <a:off x="251520" y="5517232"/>
            <a:ext cx="1309687" cy="1160462"/>
          </a:xfrm>
          <a:prstGeom prst="rect">
            <a:avLst/>
          </a:prstGeom>
          <a:noFill/>
          <a:ln w="9525" algn="in">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4400" dirty="0" smtClean="0"/>
              <a:t>Safe </a:t>
            </a:r>
          </a:p>
          <a:p>
            <a:r>
              <a:rPr lang="en-GB" sz="4400" dirty="0" smtClean="0"/>
              <a:t>Meeting</a:t>
            </a:r>
          </a:p>
          <a:p>
            <a:r>
              <a:rPr lang="en-GB" sz="4400" dirty="0" smtClean="0"/>
              <a:t>Accepting</a:t>
            </a:r>
          </a:p>
          <a:p>
            <a:r>
              <a:rPr lang="en-GB" sz="4400" dirty="0" smtClean="0"/>
              <a:t>Reliable</a:t>
            </a:r>
          </a:p>
          <a:p>
            <a:r>
              <a:rPr lang="en-GB" sz="4400" dirty="0" smtClean="0"/>
              <a:t>Tell</a:t>
            </a:r>
            <a:endParaRPr lang="en-GB" sz="4400" dirty="0"/>
          </a:p>
        </p:txBody>
      </p:sp>
      <p:sp>
        <p:nvSpPr>
          <p:cNvPr id="3" name="Title 2"/>
          <p:cNvSpPr>
            <a:spLocks noGrp="1"/>
          </p:cNvSpPr>
          <p:nvPr>
            <p:ph type="title"/>
          </p:nvPr>
        </p:nvSpPr>
        <p:spPr/>
        <p:txBody>
          <a:bodyPr/>
          <a:lstStyle/>
          <a:p>
            <a:r>
              <a:rPr lang="en-GB" dirty="0" smtClean="0"/>
              <a:t>SMART RULES</a:t>
            </a:r>
            <a:endParaRPr lang="en-GB" dirty="0"/>
          </a:p>
        </p:txBody>
      </p:sp>
      <p:pic>
        <p:nvPicPr>
          <p:cNvPr id="4" name="Picture 2" descr="15048[1]"/>
          <p:cNvPicPr>
            <a:picLocks noChangeAspect="1" noChangeArrowheads="1"/>
          </p:cNvPicPr>
          <p:nvPr/>
        </p:nvPicPr>
        <p:blipFill>
          <a:blip r:embed="rId3" cstate="print"/>
          <a:srcRect/>
          <a:stretch>
            <a:fillRect/>
          </a:stretch>
        </p:blipFill>
        <p:spPr bwMode="auto">
          <a:xfrm>
            <a:off x="611560" y="5445224"/>
            <a:ext cx="1309687" cy="1160462"/>
          </a:xfrm>
          <a:prstGeom prst="rect">
            <a:avLst/>
          </a:prstGeom>
          <a:noFill/>
          <a:ln w="9525" algn="in">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FontTx/>
              <a:buChar char="•"/>
            </a:pPr>
            <a:r>
              <a:rPr lang="en-GB" sz="2800" dirty="0" smtClean="0">
                <a:solidFill>
                  <a:srgbClr val="5F5F5F"/>
                </a:solidFill>
              </a:rPr>
              <a:t> </a:t>
            </a:r>
            <a:endParaRPr lang="en-GB" dirty="0"/>
          </a:p>
        </p:txBody>
      </p:sp>
      <p:sp>
        <p:nvSpPr>
          <p:cNvPr id="3" name="Title 2"/>
          <p:cNvSpPr>
            <a:spLocks noGrp="1"/>
          </p:cNvSpPr>
          <p:nvPr>
            <p:ph type="title"/>
          </p:nvPr>
        </p:nvSpPr>
        <p:spPr/>
        <p:txBody>
          <a:bodyPr/>
          <a:lstStyle/>
          <a:p>
            <a:r>
              <a:rPr lang="en-GB" dirty="0" smtClean="0"/>
              <a:t>What we teach our pupils...</a:t>
            </a:r>
            <a:endParaRPr lang="en-GB" dirty="0"/>
          </a:p>
        </p:txBody>
      </p:sp>
      <p:pic>
        <p:nvPicPr>
          <p:cNvPr id="4" name="Picture 4" descr="homePage"/>
          <p:cNvPicPr>
            <a:picLocks noChangeAspect="1" noChangeArrowheads="1"/>
          </p:cNvPicPr>
          <p:nvPr/>
        </p:nvPicPr>
        <p:blipFill>
          <a:blip r:embed="rId2" cstate="print"/>
          <a:srcRect l="51051" t="11212" r="21935" b="53966"/>
          <a:stretch>
            <a:fillRect/>
          </a:stretch>
        </p:blipFill>
        <p:spPr bwMode="auto">
          <a:xfrm>
            <a:off x="5580112" y="1988840"/>
            <a:ext cx="3003557" cy="2880370"/>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251520" y="1124744"/>
            <a:ext cx="4536504" cy="2502899"/>
          </a:xfrm>
          <a:prstGeom prst="rect">
            <a:avLst/>
          </a:prstGeom>
          <a:noFill/>
          <a:ln w="9525">
            <a:noFill/>
            <a:miter lim="800000"/>
            <a:headEnd/>
            <a:tailEnd/>
          </a:ln>
        </p:spPr>
      </p:pic>
      <p:sp>
        <p:nvSpPr>
          <p:cNvPr id="7" name="TextBox 6"/>
          <p:cNvSpPr txBox="1"/>
          <p:nvPr/>
        </p:nvSpPr>
        <p:spPr>
          <a:xfrm>
            <a:off x="395536" y="2852936"/>
            <a:ext cx="4104456" cy="646331"/>
          </a:xfrm>
          <a:prstGeom prst="rect">
            <a:avLst/>
          </a:prstGeom>
          <a:noFill/>
        </p:spPr>
        <p:txBody>
          <a:bodyPr wrap="square" rtlCol="0">
            <a:spAutoFit/>
          </a:bodyPr>
          <a:lstStyle/>
          <a:p>
            <a:r>
              <a:rPr lang="en-GB" dirty="0" smtClean="0"/>
              <a:t>Lee &amp; </a:t>
            </a:r>
            <a:r>
              <a:rPr lang="en-GB" dirty="0" err="1" smtClean="0"/>
              <a:t>Kims</a:t>
            </a:r>
            <a:r>
              <a:rPr lang="en-GB" dirty="0" smtClean="0"/>
              <a:t>’ adventures – animal magic</a:t>
            </a:r>
            <a:endParaRPr lang="en-GB" dirty="0"/>
          </a:p>
        </p:txBody>
      </p:sp>
      <p:pic>
        <p:nvPicPr>
          <p:cNvPr id="8" name="Picture 4"/>
          <p:cNvPicPr>
            <a:picLocks noChangeAspect="1" noChangeArrowheads="1"/>
          </p:cNvPicPr>
          <p:nvPr/>
        </p:nvPicPr>
        <p:blipFill>
          <a:blip r:embed="rId4" cstate="print"/>
          <a:srcRect/>
          <a:stretch>
            <a:fillRect/>
          </a:stretch>
        </p:blipFill>
        <p:spPr bwMode="auto">
          <a:xfrm>
            <a:off x="611560" y="3429000"/>
            <a:ext cx="4909467" cy="3096344"/>
          </a:xfrm>
          <a:prstGeom prst="rect">
            <a:avLst/>
          </a:prstGeom>
          <a:noFill/>
          <a:ln w="9525">
            <a:noFill/>
            <a:miter lim="800000"/>
            <a:headEnd/>
            <a:tailEnd/>
          </a:ln>
          <a:effectLst/>
        </p:spPr>
      </p:pic>
      <p:sp>
        <p:nvSpPr>
          <p:cNvPr id="9" name="Rectangle 8"/>
          <p:cNvSpPr/>
          <p:nvPr/>
        </p:nvSpPr>
        <p:spPr>
          <a:xfrm>
            <a:off x="827584" y="5877272"/>
            <a:ext cx="4572000" cy="646331"/>
          </a:xfrm>
          <a:prstGeom prst="rect">
            <a:avLst/>
          </a:prstGeom>
        </p:spPr>
        <p:txBody>
          <a:bodyPr>
            <a:spAutoFit/>
          </a:bodyPr>
          <a:lstStyle/>
          <a:p>
            <a:pPr algn="ctr">
              <a:spcBef>
                <a:spcPct val="50000"/>
              </a:spcBef>
            </a:pPr>
            <a:r>
              <a:rPr lang="en-GB" b="1" dirty="0" smtClean="0"/>
              <a:t>The Adventures of Kara, Winston and the SMART Crew</a:t>
            </a:r>
            <a:endParaRPr lang="en-US"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dirty="0"/>
          </a:p>
        </p:txBody>
      </p:sp>
      <p:pic>
        <p:nvPicPr>
          <p:cNvPr id="4" name="Picture 4" descr="funLandingPage"/>
          <p:cNvPicPr>
            <a:picLocks noChangeAspect="1" noChangeArrowheads="1"/>
          </p:cNvPicPr>
          <p:nvPr/>
        </p:nvPicPr>
        <p:blipFill>
          <a:blip r:embed="rId2" cstate="print"/>
          <a:srcRect/>
          <a:stretch>
            <a:fillRect/>
          </a:stretch>
        </p:blipFill>
        <p:spPr bwMode="auto">
          <a:xfrm>
            <a:off x="0" y="0"/>
            <a:ext cx="9144000" cy="6881813"/>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Private information – teach them what this is and why it is important to keep this personal</a:t>
            </a:r>
          </a:p>
          <a:p>
            <a:r>
              <a:rPr lang="en-GB" dirty="0" smtClean="0"/>
              <a:t>A central place – keep your PC in an open place in the house</a:t>
            </a:r>
          </a:p>
          <a:p>
            <a:r>
              <a:rPr lang="en-GB" dirty="0" smtClean="0"/>
              <a:t>Communication – talk to your child about what they are doing on the computer</a:t>
            </a:r>
          </a:p>
          <a:p>
            <a:r>
              <a:rPr lang="en-GB" dirty="0" smtClean="0"/>
              <a:t>Teach yourself- consider using the same technology as your child</a:t>
            </a:r>
          </a:p>
          <a:p>
            <a:pPr>
              <a:buNone/>
            </a:pPr>
            <a:r>
              <a:rPr lang="en-GB" dirty="0" smtClean="0"/>
              <a:t>USE PARENTAL CONTROL TOOLS!</a:t>
            </a:r>
            <a:endParaRPr lang="en-GB" dirty="0"/>
          </a:p>
        </p:txBody>
      </p:sp>
      <p:sp>
        <p:nvSpPr>
          <p:cNvPr id="3" name="Title 2"/>
          <p:cNvSpPr>
            <a:spLocks noGrp="1"/>
          </p:cNvSpPr>
          <p:nvPr>
            <p:ph type="title"/>
          </p:nvPr>
        </p:nvSpPr>
        <p:spPr/>
        <p:txBody>
          <a:bodyPr>
            <a:normAutofit fontScale="90000"/>
          </a:bodyPr>
          <a:lstStyle/>
          <a:p>
            <a:r>
              <a:rPr lang="en-GB" sz="4400" dirty="0" smtClean="0">
                <a:solidFill>
                  <a:srgbClr val="5F5F5F"/>
                </a:solidFill>
              </a:rPr>
              <a:t>Create a PACT with your child</a:t>
            </a:r>
            <a:endParaRPr lang="en-GB" dirty="0"/>
          </a:p>
        </p:txBody>
      </p:sp>
      <p:pic>
        <p:nvPicPr>
          <p:cNvPr id="4" name="Picture 2" descr="15048[1]"/>
          <p:cNvPicPr>
            <a:picLocks noChangeAspect="1" noChangeArrowheads="1"/>
          </p:cNvPicPr>
          <p:nvPr/>
        </p:nvPicPr>
        <p:blipFill>
          <a:blip r:embed="rId2" cstate="print"/>
          <a:srcRect/>
          <a:stretch>
            <a:fillRect/>
          </a:stretch>
        </p:blipFill>
        <p:spPr bwMode="auto">
          <a:xfrm>
            <a:off x="0" y="5697538"/>
            <a:ext cx="1309687" cy="1160462"/>
          </a:xfrm>
          <a:prstGeom prst="rect">
            <a:avLst/>
          </a:prstGeom>
          <a:noFill/>
          <a:ln w="9525" algn="in">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z="4400" dirty="0" smtClean="0">
                <a:solidFill>
                  <a:schemeClr val="tx1"/>
                </a:solidFill>
              </a:rPr>
              <a:t>Report Abuse’ in action</a:t>
            </a:r>
            <a:endParaRPr lang="en-GB" dirty="0"/>
          </a:p>
        </p:txBody>
      </p:sp>
      <p:pic>
        <p:nvPicPr>
          <p:cNvPr id="4" name="Content Placeholder 3" descr="msn"/>
          <p:cNvPicPr>
            <a:picLocks noGrp="1" noChangeAspect="1" noChangeArrowheads="1"/>
          </p:cNvPicPr>
          <p:nvPr>
            <p:ph idx="1"/>
          </p:nvPr>
        </p:nvPicPr>
        <p:blipFill>
          <a:blip r:embed="rId2" cstate="print"/>
          <a:srcRect r="37006"/>
          <a:stretch>
            <a:fillRect/>
          </a:stretch>
        </p:blipFill>
        <p:spPr bwMode="auto">
          <a:xfrm>
            <a:off x="4499992" y="1340768"/>
            <a:ext cx="4078609" cy="5256584"/>
          </a:xfrm>
          <a:prstGeom prst="rect">
            <a:avLst/>
          </a:prstGeom>
          <a:noFill/>
          <a:ln w="9525">
            <a:noFill/>
            <a:miter lim="800000"/>
            <a:headEnd/>
            <a:tailEnd/>
          </a:ln>
        </p:spPr>
      </p:pic>
      <p:sp>
        <p:nvSpPr>
          <p:cNvPr id="5" name="Rectangle 4"/>
          <p:cNvSpPr/>
          <p:nvPr/>
        </p:nvSpPr>
        <p:spPr>
          <a:xfrm>
            <a:off x="251520" y="1556792"/>
            <a:ext cx="4572000" cy="1077218"/>
          </a:xfrm>
          <a:prstGeom prst="rect">
            <a:avLst/>
          </a:prstGeom>
        </p:spPr>
        <p:txBody>
          <a:bodyPr wrap="square">
            <a:spAutoFit/>
          </a:bodyPr>
          <a:lstStyle/>
          <a:p>
            <a:r>
              <a:rPr lang="en-GB" sz="3200" dirty="0" smtClean="0">
                <a:solidFill>
                  <a:srgbClr val="5F5F5F"/>
                </a:solidFill>
              </a:rPr>
              <a:t>Microsoft have made a real commitment</a:t>
            </a:r>
          </a:p>
        </p:txBody>
      </p:sp>
      <p:pic>
        <p:nvPicPr>
          <p:cNvPr id="6" name="Picture 2" descr="15048[1]"/>
          <p:cNvPicPr>
            <a:picLocks noChangeAspect="1" noChangeArrowheads="1"/>
          </p:cNvPicPr>
          <p:nvPr/>
        </p:nvPicPr>
        <p:blipFill>
          <a:blip r:embed="rId3" cstate="print"/>
          <a:srcRect/>
          <a:stretch>
            <a:fillRect/>
          </a:stretch>
        </p:blipFill>
        <p:spPr bwMode="auto">
          <a:xfrm>
            <a:off x="611560" y="5445224"/>
            <a:ext cx="1309687" cy="1160462"/>
          </a:xfrm>
          <a:prstGeom prst="rect">
            <a:avLst/>
          </a:prstGeom>
          <a:noFill/>
          <a:ln w="9525" algn="in">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More resources…</a:t>
            </a:r>
            <a:endParaRPr lang="en-GB" dirty="0"/>
          </a:p>
        </p:txBody>
      </p:sp>
      <p:pic>
        <p:nvPicPr>
          <p:cNvPr id="4" name="Picture 5"/>
          <p:cNvPicPr>
            <a:picLocks noGrp="1" noChangeAspect="1" noChangeArrowheads="1"/>
          </p:cNvPicPr>
          <p:nvPr>
            <p:ph idx="1"/>
          </p:nvPr>
        </p:nvPicPr>
        <p:blipFill>
          <a:blip r:embed="rId2" cstate="print"/>
          <a:srcRect r="40625" b="23958"/>
          <a:stretch>
            <a:fillRect/>
          </a:stretch>
        </p:blipFill>
        <p:spPr bwMode="auto">
          <a:xfrm>
            <a:off x="539552" y="1412776"/>
            <a:ext cx="2016323" cy="1548760"/>
          </a:xfrm>
          <a:prstGeom prst="rect">
            <a:avLst/>
          </a:prstGeom>
          <a:noFill/>
          <a:ln w="9525">
            <a:noFill/>
            <a:miter lim="800000"/>
            <a:headEnd/>
            <a:tailEnd/>
          </a:ln>
        </p:spPr>
      </p:pic>
      <p:sp>
        <p:nvSpPr>
          <p:cNvPr id="5" name="Rectangle 4"/>
          <p:cNvSpPr/>
          <p:nvPr/>
        </p:nvSpPr>
        <p:spPr>
          <a:xfrm>
            <a:off x="2627784" y="1052736"/>
            <a:ext cx="6120680" cy="2850011"/>
          </a:xfrm>
          <a:prstGeom prst="rect">
            <a:avLst/>
          </a:prstGeom>
        </p:spPr>
        <p:txBody>
          <a:bodyPr wrap="square">
            <a:spAutoFit/>
          </a:bodyPr>
          <a:lstStyle/>
          <a:p>
            <a:pPr eaLnBrk="0" hangingPunct="0">
              <a:spcBef>
                <a:spcPct val="20000"/>
              </a:spcBef>
            </a:pPr>
            <a:r>
              <a:rPr lang="en-GB" sz="3200" b="1" dirty="0" smtClean="0">
                <a:latin typeface="Trebuchet MS" pitchFamily="34" charset="0"/>
              </a:rPr>
              <a:t>www.childnet.com</a:t>
            </a:r>
          </a:p>
          <a:p>
            <a:pPr eaLnBrk="0" hangingPunct="0">
              <a:spcBef>
                <a:spcPct val="20000"/>
              </a:spcBef>
            </a:pPr>
            <a:r>
              <a:rPr lang="en-GB" sz="3200" b="1" dirty="0" smtClean="0">
                <a:latin typeface="Trebuchet MS" pitchFamily="34" charset="0"/>
              </a:rPr>
              <a:t>www.kidsmart.org.uk</a:t>
            </a:r>
          </a:p>
          <a:p>
            <a:pPr eaLnBrk="0" hangingPunct="0">
              <a:spcBef>
                <a:spcPct val="20000"/>
              </a:spcBef>
            </a:pPr>
            <a:r>
              <a:rPr lang="en-GB" sz="3200" b="1" dirty="0" smtClean="0">
                <a:latin typeface="Trebuchet MS" pitchFamily="34" charset="0"/>
                <a:hlinkClick r:id="rId3"/>
              </a:rPr>
              <a:t>www.digizen.org</a:t>
            </a:r>
            <a:endParaRPr lang="en-GB" sz="3200" b="1" dirty="0" smtClean="0">
              <a:latin typeface="Trebuchet MS" pitchFamily="34" charset="0"/>
            </a:endParaRPr>
          </a:p>
          <a:p>
            <a:pPr eaLnBrk="0" hangingPunct="0">
              <a:spcBef>
                <a:spcPct val="20000"/>
              </a:spcBef>
            </a:pPr>
            <a:r>
              <a:rPr lang="en-GB" sz="3200" b="1" dirty="0" smtClean="0">
                <a:latin typeface="Trebuchet MS" pitchFamily="34" charset="0"/>
              </a:rPr>
              <a:t>www.bbc.co.uk/cbbc/help/web/besmart.shtml</a:t>
            </a:r>
            <a:endParaRPr lang="en-GB" sz="3200" b="1" dirty="0">
              <a:latin typeface="Trebuchet MS" pitchFamily="34" charset="0"/>
            </a:endParaRPr>
          </a:p>
        </p:txBody>
      </p:sp>
      <p:pic>
        <p:nvPicPr>
          <p:cNvPr id="6" name="Picture 19" descr="zcardsPrimary"/>
          <p:cNvPicPr>
            <a:picLocks noChangeAspect="1" noChangeArrowheads="1"/>
          </p:cNvPicPr>
          <p:nvPr/>
        </p:nvPicPr>
        <p:blipFill>
          <a:blip r:embed="rId4" cstate="print"/>
          <a:srcRect/>
          <a:stretch>
            <a:fillRect/>
          </a:stretch>
        </p:blipFill>
        <p:spPr bwMode="auto">
          <a:xfrm>
            <a:off x="323850" y="4221163"/>
            <a:ext cx="1117600" cy="1625600"/>
          </a:xfrm>
          <a:prstGeom prst="rect">
            <a:avLst/>
          </a:prstGeom>
          <a:noFill/>
          <a:ln w="9525">
            <a:noFill/>
            <a:miter lim="800000"/>
            <a:headEnd/>
            <a:tailEnd/>
          </a:ln>
        </p:spPr>
      </p:pic>
      <p:pic>
        <p:nvPicPr>
          <p:cNvPr id="7" name="Picture 7" descr="Internet safety leaflet for parents">
            <a:hlinkClick r:id="rId5"/>
          </p:cNvPr>
          <p:cNvPicPr>
            <a:picLocks noChangeAspect="1" noChangeArrowheads="1"/>
          </p:cNvPicPr>
          <p:nvPr/>
        </p:nvPicPr>
        <p:blipFill>
          <a:blip r:embed="rId6" cstate="print"/>
          <a:srcRect/>
          <a:stretch>
            <a:fillRect/>
          </a:stretch>
        </p:blipFill>
        <p:spPr bwMode="auto">
          <a:xfrm>
            <a:off x="1619250" y="3933825"/>
            <a:ext cx="1060450" cy="2087563"/>
          </a:xfrm>
          <a:prstGeom prst="rect">
            <a:avLst/>
          </a:prstGeom>
          <a:noFill/>
          <a:ln w="9525">
            <a:noFill/>
            <a:miter lim="800000"/>
            <a:headEnd/>
            <a:tailEnd/>
          </a:ln>
        </p:spPr>
      </p:pic>
      <p:pic>
        <p:nvPicPr>
          <p:cNvPr id="8" name="Picture 8" descr="young people, music &amp; the internet ">
            <a:hlinkClick r:id="rId7"/>
          </p:cNvPr>
          <p:cNvPicPr>
            <a:picLocks noChangeAspect="1" noChangeArrowheads="1"/>
          </p:cNvPicPr>
          <p:nvPr/>
        </p:nvPicPr>
        <p:blipFill>
          <a:blip r:embed="rId8" cstate="print"/>
          <a:srcRect/>
          <a:stretch>
            <a:fillRect/>
          </a:stretch>
        </p:blipFill>
        <p:spPr bwMode="auto">
          <a:xfrm>
            <a:off x="2830513" y="3925888"/>
            <a:ext cx="1047750" cy="2159000"/>
          </a:xfrm>
          <a:prstGeom prst="rect">
            <a:avLst/>
          </a:prstGeom>
          <a:noFill/>
          <a:ln w="9525">
            <a:noFill/>
            <a:miter lim="800000"/>
            <a:headEnd/>
            <a:tailEnd/>
          </a:ln>
        </p:spPr>
      </p:pic>
      <p:pic>
        <p:nvPicPr>
          <p:cNvPr id="9" name="Picture 9" descr="blog_thumb">
            <a:hlinkClick r:id="rId9"/>
          </p:cNvPr>
          <p:cNvPicPr>
            <a:picLocks noChangeAspect="1" noChangeArrowheads="1"/>
          </p:cNvPicPr>
          <p:nvPr/>
        </p:nvPicPr>
        <p:blipFill>
          <a:blip r:embed="rId10" cstate="print"/>
          <a:srcRect/>
          <a:stretch>
            <a:fillRect/>
          </a:stretch>
        </p:blipFill>
        <p:spPr bwMode="auto">
          <a:xfrm>
            <a:off x="3995738" y="3933825"/>
            <a:ext cx="1058862" cy="2087563"/>
          </a:xfrm>
          <a:prstGeom prst="rect">
            <a:avLst/>
          </a:prstGeom>
          <a:noFill/>
          <a:ln w="9525">
            <a:noFill/>
            <a:miter lim="800000"/>
            <a:headEnd/>
            <a:tailEnd/>
          </a:ln>
        </p:spPr>
      </p:pic>
      <p:pic>
        <p:nvPicPr>
          <p:cNvPr id="10" name="Picture 11" descr="SMART rules"/>
          <p:cNvPicPr>
            <a:picLocks noChangeAspect="1" noChangeArrowheads="1"/>
          </p:cNvPicPr>
          <p:nvPr/>
        </p:nvPicPr>
        <p:blipFill>
          <a:blip r:embed="rId11" cstate="print"/>
          <a:srcRect/>
          <a:stretch>
            <a:fillRect/>
          </a:stretch>
        </p:blipFill>
        <p:spPr bwMode="auto">
          <a:xfrm>
            <a:off x="5148263" y="3995738"/>
            <a:ext cx="2303462" cy="1990725"/>
          </a:xfrm>
          <a:prstGeom prst="rect">
            <a:avLst/>
          </a:prstGeom>
          <a:noFill/>
          <a:ln w="9525">
            <a:noFill/>
            <a:miter lim="800000"/>
            <a:headEnd/>
            <a:tailEnd/>
          </a:ln>
        </p:spPr>
      </p:pic>
      <p:pic>
        <p:nvPicPr>
          <p:cNvPr id="11" name="Picture 13" descr="Jenny"/>
          <p:cNvPicPr>
            <a:picLocks noChangeAspect="1" noChangeArrowheads="1"/>
          </p:cNvPicPr>
          <p:nvPr/>
        </p:nvPicPr>
        <p:blipFill>
          <a:blip r:embed="rId12" cstate="print"/>
          <a:srcRect/>
          <a:stretch>
            <a:fillRect/>
          </a:stretch>
        </p:blipFill>
        <p:spPr bwMode="auto">
          <a:xfrm>
            <a:off x="7524750" y="4076700"/>
            <a:ext cx="1350963" cy="1873250"/>
          </a:xfrm>
          <a:prstGeom prst="rect">
            <a:avLst/>
          </a:prstGeom>
          <a:noFill/>
          <a:ln w="9525">
            <a:noFill/>
            <a:miter lim="800000"/>
            <a:headEnd/>
            <a:tailEnd/>
          </a:ln>
        </p:spPr>
      </p:pic>
      <p:pic>
        <p:nvPicPr>
          <p:cNvPr id="12" name="Picture 2" descr="15048[1]"/>
          <p:cNvPicPr>
            <a:picLocks noChangeAspect="1" noChangeArrowheads="1"/>
          </p:cNvPicPr>
          <p:nvPr/>
        </p:nvPicPr>
        <p:blipFill>
          <a:blip r:embed="rId13" cstate="print"/>
          <a:srcRect/>
          <a:stretch>
            <a:fillRect/>
          </a:stretch>
        </p:blipFill>
        <p:spPr bwMode="auto">
          <a:xfrm>
            <a:off x="7164288" y="404664"/>
            <a:ext cx="1309687" cy="1160462"/>
          </a:xfrm>
          <a:prstGeom prst="rect">
            <a:avLst/>
          </a:prstGeom>
          <a:noFill/>
          <a:ln w="9525" algn="in">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161</TotalTime>
  <Words>838</Words>
  <Application>Microsoft Macintosh PowerPoint</Application>
  <PresentationFormat>On-screen Show (4:3)</PresentationFormat>
  <Paragraphs>110</Paragraphs>
  <Slides>14</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Calibri</vt:lpstr>
      <vt:lpstr>Lucida Sans Unicode</vt:lpstr>
      <vt:lpstr>Trebuchet MS</vt:lpstr>
      <vt:lpstr>Verdana</vt:lpstr>
      <vt:lpstr>Wingdings</vt:lpstr>
      <vt:lpstr>Wingdings 2</vt:lpstr>
      <vt:lpstr>Wingdings 3</vt:lpstr>
      <vt:lpstr>Concourse</vt:lpstr>
      <vt:lpstr>Information Communication &amp; Technology</vt:lpstr>
      <vt:lpstr>Agenda</vt:lpstr>
      <vt:lpstr>Anything that gets invented between then and before you turn thirty is incredibly exciting and creative and with any luck you can make a career out of it; </vt:lpstr>
      <vt:lpstr>?</vt:lpstr>
      <vt:lpstr>Aim:</vt:lpstr>
      <vt:lpstr>Benefits of the internet</vt:lpstr>
      <vt:lpstr>Risks of using the internet</vt:lpstr>
      <vt:lpstr>Knowledge vs. Wisdom</vt:lpstr>
      <vt:lpstr>SMART RULES</vt:lpstr>
      <vt:lpstr>What we teach our pupils...</vt:lpstr>
      <vt:lpstr>PowerPoint Presentation</vt:lpstr>
      <vt:lpstr>Create a PACT with your child</vt:lpstr>
      <vt:lpstr>Report Abuse’ in action</vt:lpstr>
      <vt:lpstr>More resources…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Communication &amp; Technology</dc:title>
  <dc:creator>Rachel Tinker</dc:creator>
  <cp:lastModifiedBy>Lesley Zetterstrom</cp:lastModifiedBy>
  <cp:revision>18</cp:revision>
  <dcterms:created xsi:type="dcterms:W3CDTF">2011-03-07T15:42:21Z</dcterms:created>
  <dcterms:modified xsi:type="dcterms:W3CDTF">2016-03-20T15:17:56Z</dcterms:modified>
</cp:coreProperties>
</file>